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4" r:id="rId8"/>
    <p:sldId id="261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F0A93-14E3-4A11-B4A7-8BC0BE2BDB93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268C6-CF70-4716-B9D6-8B92DD3A00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F0A93-14E3-4A11-B4A7-8BC0BE2BDB93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268C6-CF70-4716-B9D6-8B92DD3A00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F0A93-14E3-4A11-B4A7-8BC0BE2BDB93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268C6-CF70-4716-B9D6-8B92DD3A00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F0A93-14E3-4A11-B4A7-8BC0BE2BDB93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268C6-CF70-4716-B9D6-8B92DD3A00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F0A93-14E3-4A11-B4A7-8BC0BE2BDB93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268C6-CF70-4716-B9D6-8B92DD3A00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F0A93-14E3-4A11-B4A7-8BC0BE2BDB93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268C6-CF70-4716-B9D6-8B92DD3A00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F0A93-14E3-4A11-B4A7-8BC0BE2BDB93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268C6-CF70-4716-B9D6-8B92DD3A00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F0A93-14E3-4A11-B4A7-8BC0BE2BDB93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268C6-CF70-4716-B9D6-8B92DD3A00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F0A93-14E3-4A11-B4A7-8BC0BE2BDB93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268C6-CF70-4716-B9D6-8B92DD3A00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F0A93-14E3-4A11-B4A7-8BC0BE2BDB93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268C6-CF70-4716-B9D6-8B92DD3A00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F0A93-14E3-4A11-B4A7-8BC0BE2BDB93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95268C6-CF70-4716-B9D6-8B92DD3A00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24F0A93-14E3-4A11-B4A7-8BC0BE2BDB93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95268C6-CF70-4716-B9D6-8B92DD3A004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609600"/>
            <a:ext cx="8534400" cy="2819400"/>
          </a:xfrm>
        </p:spPr>
        <p:txBody>
          <a:bodyPr>
            <a:noAutofit/>
          </a:bodyPr>
          <a:lstStyle/>
          <a:p>
            <a:r>
              <a:rPr lang="en-US" sz="6600" dirty="0" smtClean="0"/>
              <a:t>Conduction, Convection, and Radiation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733800"/>
            <a:ext cx="7854696" cy="762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Chapter 3, Lesson 4</a:t>
            </a:r>
            <a:endParaRPr lang="en-US" sz="2800" dirty="0"/>
          </a:p>
        </p:txBody>
      </p:sp>
      <p:pic>
        <p:nvPicPr>
          <p:cNvPr id="9218" name="Picture 2" descr="http://www.g9toengineering.com/resources/heattransf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352800"/>
            <a:ext cx="4724400" cy="3228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u="sng" dirty="0" smtClean="0"/>
              <a:t>Conduction</a:t>
            </a:r>
            <a:endParaRPr lang="en-US" sz="6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210312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Definition: The transfer of </a:t>
            </a:r>
            <a:r>
              <a:rPr lang="en-US" u="sng" dirty="0" smtClean="0"/>
              <a:t>thermal</a:t>
            </a:r>
            <a:r>
              <a:rPr lang="en-US" dirty="0" smtClean="0"/>
              <a:t> </a:t>
            </a:r>
            <a:r>
              <a:rPr lang="en-US" u="sng" dirty="0" smtClean="0"/>
              <a:t>energy</a:t>
            </a:r>
            <a:r>
              <a:rPr lang="en-US" dirty="0" smtClean="0"/>
              <a:t> by </a:t>
            </a:r>
            <a:r>
              <a:rPr lang="en-US" u="sng" dirty="0" smtClean="0"/>
              <a:t>collisions</a:t>
            </a:r>
            <a:r>
              <a:rPr lang="en-US" dirty="0" smtClean="0"/>
              <a:t> between particles in matter</a:t>
            </a:r>
          </a:p>
          <a:p>
            <a:pPr lvl="0"/>
            <a:r>
              <a:rPr lang="en-US" u="sng" dirty="0" smtClean="0"/>
              <a:t>Heat</a:t>
            </a:r>
            <a:r>
              <a:rPr lang="en-US" dirty="0" smtClean="0"/>
              <a:t> travels along a substance from </a:t>
            </a:r>
            <a:r>
              <a:rPr lang="en-US" u="sng" dirty="0" smtClean="0"/>
              <a:t>molecule to molecule</a:t>
            </a:r>
            <a:r>
              <a:rPr lang="en-US" dirty="0" smtClean="0"/>
              <a:t> (between two materials that touch each other)</a:t>
            </a:r>
          </a:p>
          <a:p>
            <a:endParaRPr lang="en-US" dirty="0"/>
          </a:p>
        </p:txBody>
      </p:sp>
      <p:pic>
        <p:nvPicPr>
          <p:cNvPr id="8194" name="Picture 2" descr="http://ui16.gamespot.com/1551/hotcoffee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459627">
            <a:off x="5328106" y="3933830"/>
            <a:ext cx="3162500" cy="2409825"/>
          </a:xfrm>
          <a:prstGeom prst="rect">
            <a:avLst/>
          </a:prstGeom>
          <a:noFill/>
        </p:spPr>
      </p:pic>
      <p:pic>
        <p:nvPicPr>
          <p:cNvPr id="8196" name="Picture 4" descr="http://blogs.saschina.org/kyle01pd2016/files/2009/10/conduction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325277">
            <a:off x="776926" y="4107550"/>
            <a:ext cx="3733800" cy="243230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Conductors vs. Insulators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72212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Conductor- materials in which thermal energy moves quickly, and is transferred easily</a:t>
            </a:r>
          </a:p>
          <a:p>
            <a:r>
              <a:rPr lang="en-US" sz="2400" dirty="0" smtClean="0"/>
              <a:t>Insulators- thermal energy moves slowly, and does not transfer easily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3733801"/>
          <a:ext cx="7467600" cy="27519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3733800"/>
              </a:tblGrid>
              <a:tr h="392611">
                <a:tc gridSpan="2"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Examples of Conductor and Insulators…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92611"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 smtClean="0"/>
                        <a:t>Conductors</a:t>
                      </a:r>
                      <a:endParaRPr lang="en-US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 smtClean="0"/>
                        <a:t>Insulators</a:t>
                      </a:r>
                      <a:endParaRPr lang="en-US" b="1" u="sng" dirty="0"/>
                    </a:p>
                  </a:txBody>
                  <a:tcPr/>
                </a:tc>
              </a:tr>
              <a:tr h="39261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Silver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Air </a:t>
                      </a:r>
                      <a:endParaRPr lang="en-US" dirty="0"/>
                    </a:p>
                  </a:txBody>
                  <a:tcPr/>
                </a:tc>
              </a:tr>
              <a:tr h="39261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Copper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Styrofoam</a:t>
                      </a:r>
                      <a:endParaRPr lang="en-US" dirty="0"/>
                    </a:p>
                  </a:txBody>
                  <a:tcPr/>
                </a:tc>
              </a:tr>
              <a:tr h="39261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Aluminum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Fiberglass</a:t>
                      </a:r>
                      <a:endParaRPr lang="en-US" dirty="0"/>
                    </a:p>
                  </a:txBody>
                  <a:tcPr/>
                </a:tc>
              </a:tr>
              <a:tr h="39261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Steel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Cork</a:t>
                      </a:r>
                      <a:endParaRPr lang="en-US" dirty="0"/>
                    </a:p>
                  </a:txBody>
                  <a:tcPr/>
                </a:tc>
              </a:tr>
              <a:tr h="39261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Brass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Wood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772400" cy="1362456"/>
          </a:xfrm>
        </p:spPr>
        <p:txBody>
          <a:bodyPr/>
          <a:lstStyle/>
          <a:p>
            <a:r>
              <a:rPr lang="en-US" sz="6000" dirty="0" smtClean="0"/>
              <a:t>Examples of Conduction</a:t>
            </a:r>
            <a:endParaRPr lang="en-US" sz="6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8800"/>
            <a:ext cx="7772400" cy="1943536"/>
          </a:xfrm>
        </p:spPr>
        <p:txBody>
          <a:bodyPr>
            <a:normAutofit fontScale="92500" lnSpcReduction="20000"/>
          </a:bodyPr>
          <a:lstStyle/>
          <a:p>
            <a:pPr lvl="0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sz="3100" dirty="0" smtClean="0"/>
              <a:t>Water heating on an </a:t>
            </a:r>
            <a:r>
              <a:rPr lang="en-US" sz="3100" u="sng" dirty="0" smtClean="0"/>
              <a:t>electric stove</a:t>
            </a:r>
          </a:p>
          <a:p>
            <a:pPr lvl="0">
              <a:buFont typeface="Arial" pitchFamily="34" charset="0"/>
              <a:buChar char="•"/>
            </a:pPr>
            <a:r>
              <a:rPr lang="en-US" sz="3100" dirty="0" smtClean="0"/>
              <a:t> </a:t>
            </a:r>
            <a:r>
              <a:rPr lang="en-US" sz="3100" u="sng" dirty="0" smtClean="0"/>
              <a:t>Hot</a:t>
            </a:r>
            <a:r>
              <a:rPr lang="en-US" sz="3100" dirty="0" smtClean="0"/>
              <a:t> </a:t>
            </a:r>
            <a:r>
              <a:rPr lang="en-US" sz="3100" u="sng" dirty="0" smtClean="0"/>
              <a:t>sand </a:t>
            </a:r>
            <a:r>
              <a:rPr lang="en-US" sz="3100" dirty="0" smtClean="0"/>
              <a:t>touching your feet</a:t>
            </a:r>
          </a:p>
          <a:p>
            <a:pPr lvl="0">
              <a:buFont typeface="Arial" pitchFamily="34" charset="0"/>
              <a:buChar char="•"/>
            </a:pPr>
            <a:r>
              <a:rPr lang="en-US" sz="3100" dirty="0" smtClean="0"/>
              <a:t> Touching a stove and being burned </a:t>
            </a:r>
          </a:p>
          <a:p>
            <a:pPr lvl="0">
              <a:buFont typeface="Arial" pitchFamily="34" charset="0"/>
              <a:buChar char="•"/>
            </a:pPr>
            <a:r>
              <a:rPr lang="en-US" sz="3100" u="sng" dirty="0" smtClean="0"/>
              <a:t> Ice cooling down your hand</a:t>
            </a:r>
          </a:p>
          <a:p>
            <a:endParaRPr lang="en-US" sz="3100" dirty="0"/>
          </a:p>
        </p:txBody>
      </p:sp>
      <p:pic>
        <p:nvPicPr>
          <p:cNvPr id="6146" name="Picture 2" descr="http://bp1.blogger.com/_b39wnPZ_GVw/SIUAh-d7oWI/AAAAAAAADL0/Y4hf9h-tgXc/s400/Toes%2Bin%2Bthe%2Bsand%2B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886200"/>
            <a:ext cx="3962400" cy="2590800"/>
          </a:xfrm>
          <a:prstGeom prst="rect">
            <a:avLst/>
          </a:prstGeom>
          <a:noFill/>
        </p:spPr>
      </p:pic>
      <p:pic>
        <p:nvPicPr>
          <p:cNvPr id="6148" name="Picture 4" descr="http://www.imcool.com/articles/aircondition/images/acdiagnostics/hand_ic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3352800"/>
            <a:ext cx="3245472" cy="3124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b="1" u="sng" dirty="0" smtClean="0"/>
              <a:t>Convection</a:t>
            </a:r>
            <a:endParaRPr lang="en-US" sz="6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Definition: The transfer of thermal energy by the </a:t>
            </a:r>
            <a:r>
              <a:rPr lang="en-US" sz="2400" u="sng" dirty="0" smtClean="0"/>
              <a:t>movement of matter </a:t>
            </a:r>
            <a:r>
              <a:rPr lang="en-US" sz="2400" dirty="0" smtClean="0"/>
              <a:t>from one place to another</a:t>
            </a:r>
          </a:p>
          <a:p>
            <a:r>
              <a:rPr lang="en-US" sz="2400" u="sng" dirty="0" smtClean="0"/>
              <a:t>Fluid</a:t>
            </a:r>
            <a:r>
              <a:rPr lang="en-US" sz="2400" dirty="0" smtClean="0"/>
              <a:t>- material made of particles that can easily change their locations</a:t>
            </a:r>
          </a:p>
          <a:p>
            <a:r>
              <a:rPr lang="en-US" sz="2400" dirty="0" smtClean="0"/>
              <a:t>Only occurs in </a:t>
            </a:r>
            <a:r>
              <a:rPr lang="en-US" sz="2400" u="sng" dirty="0" smtClean="0"/>
              <a:t>liquids </a:t>
            </a:r>
            <a:r>
              <a:rPr lang="en-US" sz="2400" dirty="0" smtClean="0"/>
              <a:t>and </a:t>
            </a:r>
            <a:r>
              <a:rPr lang="en-US" sz="2400" u="sng" dirty="0" smtClean="0"/>
              <a:t>gases</a:t>
            </a:r>
          </a:p>
          <a:p>
            <a:pPr lvl="0"/>
            <a:r>
              <a:rPr lang="en-US" sz="2400" dirty="0" smtClean="0"/>
              <a:t>Heat transfer by a circulation of rising </a:t>
            </a:r>
            <a:r>
              <a:rPr lang="en-US" sz="2400" u="sng" dirty="0" smtClean="0"/>
              <a:t>warm air </a:t>
            </a:r>
            <a:r>
              <a:rPr lang="en-US" sz="2400" dirty="0" smtClean="0"/>
              <a:t>(less dense) and sinking </a:t>
            </a:r>
            <a:r>
              <a:rPr lang="en-US" sz="2400" u="sng" dirty="0" smtClean="0"/>
              <a:t>cooler air </a:t>
            </a:r>
            <a:r>
              <a:rPr lang="en-US" sz="2400" dirty="0" smtClean="0"/>
              <a:t>(denser).</a:t>
            </a:r>
          </a:p>
          <a:p>
            <a:pPr lvl="0"/>
            <a:r>
              <a:rPr lang="en-US" sz="2400" dirty="0" smtClean="0"/>
              <a:t>“Hot air rises” the more </a:t>
            </a:r>
            <a:r>
              <a:rPr lang="en-US" sz="2400" u="sng" dirty="0" smtClean="0"/>
              <a:t>dense</a:t>
            </a:r>
            <a:r>
              <a:rPr lang="en-US" sz="2400" dirty="0" smtClean="0"/>
              <a:t> air </a:t>
            </a:r>
            <a:r>
              <a:rPr lang="en-US" sz="2400" u="sng" dirty="0" smtClean="0"/>
              <a:t>sinks</a:t>
            </a:r>
            <a:r>
              <a:rPr lang="en-US" sz="2400" dirty="0" smtClean="0"/>
              <a:t> forcing the less </a:t>
            </a:r>
            <a:r>
              <a:rPr lang="en-US" sz="2400" u="sng" dirty="0" smtClean="0"/>
              <a:t>dense </a:t>
            </a:r>
            <a:r>
              <a:rPr lang="en-US" sz="2400" dirty="0" smtClean="0"/>
              <a:t>air </a:t>
            </a:r>
            <a:r>
              <a:rPr lang="en-US" sz="2400" u="sng" dirty="0" smtClean="0"/>
              <a:t>upward</a:t>
            </a:r>
          </a:p>
          <a:p>
            <a:endParaRPr lang="en-US" dirty="0"/>
          </a:p>
        </p:txBody>
      </p:sp>
      <p:pic>
        <p:nvPicPr>
          <p:cNvPr id="5122" name="Picture 2" descr="http://www.bgfl.bridgend.gov.uk/Teachers/Resources/Science/KS4/Heat_Flow/Conv1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828800"/>
            <a:ext cx="3987404" cy="388620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b="1" u="sng" dirty="0" smtClean="0"/>
              <a:t>Convection</a:t>
            </a:r>
            <a:r>
              <a:rPr lang="en-US" sz="6000" b="1" dirty="0" smtClean="0"/>
              <a:t> </a:t>
            </a:r>
            <a:r>
              <a:rPr lang="en-US" sz="6000" b="1" u="sng" dirty="0" smtClean="0"/>
              <a:t>Currents</a:t>
            </a:r>
            <a:endParaRPr lang="en-US" sz="6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1905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Definition: The c</a:t>
            </a:r>
            <a:r>
              <a:rPr lang="en-US" sz="2400" u="sng" dirty="0" smtClean="0"/>
              <a:t>ircular </a:t>
            </a:r>
            <a:r>
              <a:rPr lang="en-US" sz="2400" dirty="0" smtClean="0"/>
              <a:t>motion that results in a fluid heated from </a:t>
            </a:r>
            <a:r>
              <a:rPr lang="en-US" sz="2400" u="sng" dirty="0" smtClean="0"/>
              <a:t>below</a:t>
            </a:r>
          </a:p>
          <a:p>
            <a:r>
              <a:rPr lang="en-US" sz="2400" dirty="0" smtClean="0"/>
              <a:t>A hot-air balloon rises as the air inside is heated, and sinks when the air inside cools.</a:t>
            </a:r>
          </a:p>
        </p:txBody>
      </p:sp>
      <p:pic>
        <p:nvPicPr>
          <p:cNvPr id="5" name="Picture 2" descr="http://3.bp.blogspot.com/_iO4rWKndoMw/Sx7DmihYW9I/AAAAAAAAABs/lgcwn9lRURQ/s400/Convection%2Bcurrent%2Bwi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352800"/>
            <a:ext cx="3200400" cy="3136393"/>
          </a:xfrm>
          <a:prstGeom prst="rect">
            <a:avLst/>
          </a:prstGeom>
          <a:noFill/>
        </p:spPr>
      </p:pic>
      <p:pic>
        <p:nvPicPr>
          <p:cNvPr id="4100" name="Picture 4" descr="http://4.bp.blogspot.com/-BcqSh-nDe_U/TeDe1mVs9nI/AAAAAAAAAAk/SeOzd2mwQ-k/s1600/hot+air+ballo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3048000"/>
            <a:ext cx="4312228" cy="33529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772400" cy="1362456"/>
          </a:xfrm>
        </p:spPr>
        <p:txBody>
          <a:bodyPr/>
          <a:lstStyle/>
          <a:p>
            <a:r>
              <a:rPr lang="en-US" sz="6000" dirty="0" smtClean="0"/>
              <a:t>Convection Examples</a:t>
            </a:r>
            <a:endParaRPr lang="en-US" sz="6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7772400" cy="1828800"/>
          </a:xfrm>
        </p:spPr>
        <p:txBody>
          <a:bodyPr>
            <a:normAutofit lnSpcReduction="10000"/>
          </a:bodyPr>
          <a:lstStyle/>
          <a:p>
            <a:pPr lvl="0">
              <a:buFont typeface="Arial" pitchFamily="34" charset="0"/>
              <a:buChar char="•"/>
            </a:pPr>
            <a:r>
              <a:rPr lang="en-US" dirty="0" smtClean="0"/>
              <a:t> Hot-air balloon</a:t>
            </a:r>
          </a:p>
          <a:p>
            <a:pPr lvl="0">
              <a:buFont typeface="Arial" pitchFamily="34" charset="0"/>
              <a:buChar char="•"/>
            </a:pPr>
            <a:r>
              <a:rPr lang="en-US" u="sng" dirty="0" smtClean="0"/>
              <a:t>Macaron</a:t>
            </a:r>
            <a:r>
              <a:rPr lang="en-US" dirty="0" smtClean="0"/>
              <a:t>i rising and falling in a pot of heated water</a:t>
            </a:r>
          </a:p>
          <a:p>
            <a:pPr lvl="0">
              <a:buFont typeface="Arial" pitchFamily="34" charset="0"/>
              <a:buChar char="•"/>
            </a:pPr>
            <a:r>
              <a:rPr lang="en-US" dirty="0" smtClean="0"/>
              <a:t>An old-fashioned </a:t>
            </a:r>
            <a:r>
              <a:rPr lang="en-US" u="sng" dirty="0" smtClean="0"/>
              <a:t>radiator </a:t>
            </a:r>
            <a:r>
              <a:rPr lang="en-US" dirty="0" smtClean="0"/>
              <a:t>(creates a convection cell in a room by emitting warm air at the top and drawing in cool air at the bottom)</a:t>
            </a:r>
          </a:p>
          <a:p>
            <a:endParaRPr lang="en-US" dirty="0"/>
          </a:p>
        </p:txBody>
      </p:sp>
      <p:pic>
        <p:nvPicPr>
          <p:cNvPr id="3074" name="Picture 2" descr="http://www.revisionworld.com/files/convection%20cop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88079">
            <a:off x="5614853" y="3325616"/>
            <a:ext cx="3126186" cy="3200400"/>
          </a:xfrm>
          <a:prstGeom prst="rect">
            <a:avLst/>
          </a:prstGeom>
          <a:noFill/>
        </p:spPr>
      </p:pic>
      <p:pic>
        <p:nvPicPr>
          <p:cNvPr id="3078" name="Picture 6" descr="http://www.alicekalaw.com/files/2011/01/DSC016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3429000"/>
            <a:ext cx="4267200" cy="32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Radiation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828800"/>
            <a:ext cx="4038600" cy="46482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Definition: The transfer of thermal energy by 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electromagnetic waves</a:t>
            </a:r>
          </a:p>
          <a:p>
            <a:pPr lv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movement of heat in a 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wave-like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motion through an 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empty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space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This carries energy from the 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hot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object and causes it to 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cool down.</a:t>
            </a:r>
          </a:p>
          <a:p>
            <a:endParaRPr lang="en-US" dirty="0"/>
          </a:p>
        </p:txBody>
      </p:sp>
      <p:pic>
        <p:nvPicPr>
          <p:cNvPr id="2050" name="Picture 2" descr="http://www.vtaide.com/png/images/radiation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295400"/>
            <a:ext cx="4248520" cy="4705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7772400" cy="1362456"/>
          </a:xfrm>
        </p:spPr>
        <p:txBody>
          <a:bodyPr/>
          <a:lstStyle/>
          <a:p>
            <a:r>
              <a:rPr lang="en-US" sz="6000" dirty="0" smtClean="0"/>
              <a:t>Radiation Examples</a:t>
            </a:r>
            <a:endParaRPr lang="en-US" sz="6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981200"/>
            <a:ext cx="3810000" cy="3200400"/>
          </a:xfrm>
        </p:spPr>
        <p:txBody>
          <a:bodyPr>
            <a:norm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sz="2000" dirty="0" smtClean="0"/>
              <a:t> </a:t>
            </a:r>
            <a:r>
              <a:rPr lang="en-US" sz="2400" u="sng" dirty="0" smtClean="0"/>
              <a:t>Sunlight</a:t>
            </a:r>
          </a:p>
          <a:p>
            <a:pPr lvl="0">
              <a:buFont typeface="Arial" pitchFamily="34" charset="0"/>
              <a:buChar char="•"/>
            </a:pPr>
            <a:r>
              <a:rPr lang="en-US" sz="2400" dirty="0" smtClean="0"/>
              <a:t> Heat from </a:t>
            </a:r>
            <a:r>
              <a:rPr lang="en-US" sz="2400" u="sng" dirty="0" smtClean="0"/>
              <a:t>toaster</a:t>
            </a:r>
          </a:p>
          <a:p>
            <a:pPr lvl="0">
              <a:buFont typeface="Arial" pitchFamily="34" charset="0"/>
              <a:buChar char="•"/>
            </a:pPr>
            <a:r>
              <a:rPr lang="en-US" sz="2400" dirty="0" smtClean="0"/>
              <a:t> Heat from a </a:t>
            </a:r>
            <a:r>
              <a:rPr lang="en-US" sz="2400" u="sng" dirty="0" smtClean="0"/>
              <a:t>light bulb</a:t>
            </a:r>
          </a:p>
          <a:p>
            <a:pPr lvl="0">
              <a:buFont typeface="Arial" pitchFamily="34" charset="0"/>
              <a:buChar char="•"/>
            </a:pPr>
            <a:r>
              <a:rPr lang="en-US" sz="2400" dirty="0" smtClean="0"/>
              <a:t> Heat from a </a:t>
            </a:r>
            <a:r>
              <a:rPr lang="en-US" sz="2400" u="sng" dirty="0" smtClean="0"/>
              <a:t>fire</a:t>
            </a:r>
          </a:p>
          <a:p>
            <a:pPr lvl="0">
              <a:buFont typeface="Arial" pitchFamily="34" charset="0"/>
              <a:buChar char="•"/>
            </a:pPr>
            <a:r>
              <a:rPr lang="en-US" sz="2400" dirty="0" smtClean="0"/>
              <a:t> Heat from anything  else which is warmer than its surroundings.</a:t>
            </a:r>
          </a:p>
          <a:p>
            <a:endParaRPr lang="en-US" sz="2000" dirty="0"/>
          </a:p>
        </p:txBody>
      </p:sp>
      <p:pic>
        <p:nvPicPr>
          <p:cNvPr id="1026" name="Picture 2" descr="http://www.srh.noaa.gov/jetstream/atmos/images/firepla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3352800"/>
            <a:ext cx="4082143" cy="3276599"/>
          </a:xfrm>
          <a:prstGeom prst="rect">
            <a:avLst/>
          </a:prstGeom>
          <a:noFill/>
        </p:spPr>
      </p:pic>
      <p:pic>
        <p:nvPicPr>
          <p:cNvPr id="1028" name="Picture 4" descr="http://www.thinkwebdesigns.com/images/light_bulb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685800"/>
            <a:ext cx="2439521" cy="24515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95</TotalTime>
  <Words>333</Words>
  <Application>Microsoft Office PowerPoint</Application>
  <PresentationFormat>On-screen Show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Conduction, Convection, and Radiation</vt:lpstr>
      <vt:lpstr>Conduction</vt:lpstr>
      <vt:lpstr>Conductors vs. Insulators</vt:lpstr>
      <vt:lpstr>Examples of Conduction</vt:lpstr>
      <vt:lpstr>Convection</vt:lpstr>
      <vt:lpstr>Convection Currents</vt:lpstr>
      <vt:lpstr>Convection Examples</vt:lpstr>
      <vt:lpstr>Radiation</vt:lpstr>
      <vt:lpstr>Radiation Examples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Conduction, Convection, and Radiation</dc:title>
  <dc:creator>Sara Doyle</dc:creator>
  <cp:lastModifiedBy>sjacobs</cp:lastModifiedBy>
  <cp:revision>17</cp:revision>
  <dcterms:created xsi:type="dcterms:W3CDTF">2011-10-23T20:37:40Z</dcterms:created>
  <dcterms:modified xsi:type="dcterms:W3CDTF">2014-11-03T13:51:36Z</dcterms:modified>
</cp:coreProperties>
</file>